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Lst>
  <p:sldSz cy="5143500" cx="9144000"/>
  <p:notesSz cx="6858000" cy="9144000"/>
  <p:embeddedFontLst>
    <p:embeddedFont>
      <p:font typeface="Proxima Nova"/>
      <p:regular r:id="rId7"/>
      <p:bold r:id="rId8"/>
      <p:italic r:id="rId9"/>
      <p:boldItalic r:id="rId10"/>
    </p:embeddedFont>
    <p:embeddedFont>
      <p:font typeface="Lora"/>
      <p:regular r:id="rId11"/>
      <p:bold r:id="rId12"/>
      <p:italic r:id="rId13"/>
      <p:boldItalic r:id="rId14"/>
    </p:embeddedFont>
    <p:embeddedFont>
      <p:font typeface="Quicksand"/>
      <p:regular r:id="rId15"/>
      <p:bold r:id="rId16"/>
    </p:embeddedFont>
    <p:embeddedFont>
      <p:font typeface="Homemade Apple"/>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Lora-regular.fntdata"/><Relationship Id="rId10" Type="http://schemas.openxmlformats.org/officeDocument/2006/relationships/font" Target="fonts/ProximaNova-boldItalic.fntdata"/><Relationship Id="rId13" Type="http://schemas.openxmlformats.org/officeDocument/2006/relationships/font" Target="fonts/Lora-italic.fntdata"/><Relationship Id="rId12" Type="http://schemas.openxmlformats.org/officeDocument/2006/relationships/font" Target="fonts/Lora-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ProximaNova-italic.fntdata"/><Relationship Id="rId15" Type="http://schemas.openxmlformats.org/officeDocument/2006/relationships/font" Target="fonts/Quicksand-regular.fntdata"/><Relationship Id="rId14" Type="http://schemas.openxmlformats.org/officeDocument/2006/relationships/font" Target="fonts/Lora-boldItalic.fntdata"/><Relationship Id="rId17" Type="http://schemas.openxmlformats.org/officeDocument/2006/relationships/font" Target="fonts/HomemadeApple-regular.fntdata"/><Relationship Id="rId16" Type="http://schemas.openxmlformats.org/officeDocument/2006/relationships/font" Target="fonts/Quicksan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ProximaNova-regular.fntdata"/><Relationship Id="rId8" Type="http://schemas.openxmlformats.org/officeDocument/2006/relationships/font" Target="fonts/ProximaNov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e42ae352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e42ae352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37bc80b5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37bc80b5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mailto:bcastaneda@madisoncity.k12.al.us"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19400"/>
            <a:ext cx="3535500" cy="1495500"/>
          </a:xfrm>
          <a:prstGeom prst="rect">
            <a:avLst/>
          </a:prstGeom>
          <a:noFill/>
          <a:ln>
            <a:noFill/>
          </a:ln>
        </p:spPr>
        <p:txBody>
          <a:bodyPr anchorCtr="0" anchor="t" bIns="91425" lIns="91425" spcFirstLastPara="1" rIns="91425" wrap="square" tIns="91425">
            <a:noAutofit/>
          </a:bodyPr>
          <a:lstStyle/>
          <a:p>
            <a:pPr indent="0" lvl="0" marL="0" rtl="0" algn="ctr">
              <a:spcBef>
                <a:spcPts val="1000"/>
              </a:spcBef>
              <a:spcAft>
                <a:spcPts val="0"/>
              </a:spcAft>
              <a:buNone/>
            </a:pPr>
            <a:r>
              <a:rPr b="1" lang="en" sz="1800">
                <a:solidFill>
                  <a:srgbClr val="666666"/>
                </a:solidFill>
                <a:latin typeface="Lora"/>
                <a:ea typeface="Lora"/>
                <a:cs typeface="Lora"/>
                <a:sym typeface="Lora"/>
              </a:rPr>
              <a:t>Español AP</a:t>
            </a:r>
            <a:endParaRPr sz="1800">
              <a:solidFill>
                <a:srgbClr val="666666"/>
              </a:solidFill>
              <a:latin typeface="Lora"/>
              <a:ea typeface="Lora"/>
              <a:cs typeface="Lora"/>
              <a:sym typeface="Lora"/>
            </a:endParaRPr>
          </a:p>
          <a:p>
            <a:pPr indent="0" lvl="0" marL="0" rtl="0" algn="ctr">
              <a:spcBef>
                <a:spcPts val="1000"/>
              </a:spcBef>
              <a:spcAft>
                <a:spcPts val="0"/>
              </a:spcAft>
              <a:buClr>
                <a:schemeClr val="dk1"/>
              </a:buClr>
              <a:buSzPts val="1100"/>
              <a:buFont typeface="Arial"/>
              <a:buNone/>
            </a:pPr>
            <a:r>
              <a:rPr lang="en" sz="1200">
                <a:solidFill>
                  <a:srgbClr val="666666"/>
                </a:solidFill>
                <a:latin typeface="Lora"/>
                <a:ea typeface="Lora"/>
                <a:cs typeface="Lora"/>
                <a:sym typeface="Lora"/>
              </a:rPr>
              <a:t>	</a:t>
            </a:r>
            <a:r>
              <a:rPr b="1" lang="en" sz="1200">
                <a:solidFill>
                  <a:srgbClr val="666666"/>
                </a:solidFill>
                <a:latin typeface="Homemade Apple"/>
                <a:ea typeface="Homemade Apple"/>
                <a:cs typeface="Homemade Apple"/>
                <a:sym typeface="Homemade Apple"/>
              </a:rPr>
              <a:t>Sra. Brenda J. Castañeda</a:t>
            </a:r>
            <a:endParaRPr b="1" sz="1200">
              <a:solidFill>
                <a:srgbClr val="666666"/>
              </a:solidFill>
              <a:latin typeface="Homemade Apple"/>
              <a:ea typeface="Homemade Apple"/>
              <a:cs typeface="Homemade Apple"/>
              <a:sym typeface="Homemade Apple"/>
            </a:endParaRPr>
          </a:p>
          <a:p>
            <a:pPr indent="0" lvl="0" marL="0" rtl="0" algn="l">
              <a:lnSpc>
                <a:spcPct val="115000"/>
              </a:lnSpc>
              <a:spcBef>
                <a:spcPts val="1000"/>
              </a:spcBef>
              <a:spcAft>
                <a:spcPts val="0"/>
              </a:spcAft>
              <a:buNone/>
            </a:pPr>
            <a:r>
              <a:rPr lang="en" sz="1100">
                <a:solidFill>
                  <a:schemeClr val="dk1"/>
                </a:solidFill>
                <a:latin typeface="Lora"/>
                <a:ea typeface="Lora"/>
                <a:cs typeface="Lora"/>
                <a:sym typeface="Lora"/>
              </a:rPr>
              <a:t>  Contact information:   </a:t>
            </a:r>
            <a:endParaRPr sz="1100">
              <a:solidFill>
                <a:schemeClr val="dk1"/>
              </a:solidFill>
              <a:latin typeface="Lora"/>
              <a:ea typeface="Lora"/>
              <a:cs typeface="Lora"/>
              <a:sym typeface="Lora"/>
            </a:endParaRPr>
          </a:p>
          <a:p>
            <a:pPr indent="0" lvl="0" marL="0" rtl="0" algn="l">
              <a:lnSpc>
                <a:spcPct val="115000"/>
              </a:lnSpc>
              <a:spcBef>
                <a:spcPts val="1000"/>
              </a:spcBef>
              <a:spcAft>
                <a:spcPts val="0"/>
              </a:spcAft>
              <a:buNone/>
            </a:pPr>
            <a:r>
              <a:rPr lang="en" sz="1100">
                <a:solidFill>
                  <a:schemeClr val="dk1"/>
                </a:solidFill>
                <a:latin typeface="Lora"/>
                <a:ea typeface="Lora"/>
                <a:cs typeface="Lora"/>
                <a:sym typeface="Lora"/>
              </a:rPr>
              <a:t>     </a:t>
            </a:r>
            <a:r>
              <a:rPr lang="en" sz="1100" u="sng">
                <a:solidFill>
                  <a:srgbClr val="1155CC"/>
                </a:solidFill>
                <a:latin typeface="Lora"/>
                <a:ea typeface="Lora"/>
                <a:cs typeface="Lora"/>
                <a:sym typeface="Lora"/>
                <a:hlinkClick r:id="rId3">
                  <a:extLst>
                    <a:ext uri="{A12FA001-AC4F-418D-AE19-62706E023703}">
                      <ahyp:hlinkClr val="tx"/>
                    </a:ext>
                  </a:extLst>
                </a:hlinkClick>
              </a:rPr>
              <a:t>bcastaneda@madisoncity.k12.al.us</a:t>
            </a:r>
            <a:r>
              <a:rPr lang="en" sz="1100">
                <a:solidFill>
                  <a:schemeClr val="dk1"/>
                </a:solidFill>
                <a:latin typeface="Lora"/>
                <a:ea typeface="Lora"/>
                <a:cs typeface="Lora"/>
                <a:sym typeface="Lora"/>
              </a:rPr>
              <a:t>   </a:t>
            </a:r>
            <a:endParaRPr sz="1100">
              <a:solidFill>
                <a:schemeClr val="dk1"/>
              </a:solidFill>
              <a:latin typeface="Lora"/>
              <a:ea typeface="Lora"/>
              <a:cs typeface="Lora"/>
              <a:sym typeface="Lora"/>
            </a:endParaRPr>
          </a:p>
          <a:p>
            <a:pPr indent="0" lvl="0" marL="0" rtl="0" algn="l">
              <a:lnSpc>
                <a:spcPct val="115000"/>
              </a:lnSpc>
              <a:spcBef>
                <a:spcPts val="1000"/>
              </a:spcBef>
              <a:spcAft>
                <a:spcPts val="0"/>
              </a:spcAft>
              <a:buClr>
                <a:schemeClr val="dk1"/>
              </a:buClr>
              <a:buSzPts val="1100"/>
              <a:buFont typeface="Arial"/>
              <a:buNone/>
            </a:pPr>
            <a:r>
              <a:t/>
            </a:r>
            <a:endParaRPr/>
          </a:p>
        </p:txBody>
      </p:sp>
      <p:sp>
        <p:nvSpPr>
          <p:cNvPr id="55" name="Google Shape;55;p13"/>
          <p:cNvSpPr txBox="1"/>
          <p:nvPr/>
        </p:nvSpPr>
        <p:spPr>
          <a:xfrm>
            <a:off x="3405200" y="103775"/>
            <a:ext cx="1899900" cy="4428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a:solidFill>
                  <a:srgbClr val="FF0000"/>
                </a:solidFill>
                <a:latin typeface="Lora"/>
                <a:ea typeface="Lora"/>
                <a:cs typeface="Lora"/>
                <a:sym typeface="Lora"/>
              </a:rPr>
              <a:t>Goal for this year:  Advanced low-high</a:t>
            </a:r>
            <a:endParaRPr b="1">
              <a:solidFill>
                <a:srgbClr val="FF0000"/>
              </a:solidFill>
              <a:latin typeface="Lora"/>
              <a:ea typeface="Lora"/>
              <a:cs typeface="Lora"/>
              <a:sym typeface="Lora"/>
            </a:endParaRPr>
          </a:p>
          <a:p>
            <a:pPr indent="0" lvl="0" marL="0" rtl="0" algn="ctr">
              <a:lnSpc>
                <a:spcPct val="115000"/>
              </a:lnSpc>
              <a:spcBef>
                <a:spcPts val="0"/>
              </a:spcBef>
              <a:spcAft>
                <a:spcPts val="0"/>
              </a:spcAft>
              <a:buClr>
                <a:schemeClr val="dk1"/>
              </a:buClr>
              <a:buSzPts val="1100"/>
              <a:buFont typeface="Arial"/>
              <a:buNone/>
            </a:pPr>
            <a:r>
              <a:rPr lang="en">
                <a:solidFill>
                  <a:schemeClr val="dk1"/>
                </a:solidFill>
                <a:latin typeface="Quicksand"/>
                <a:ea typeface="Quicksand"/>
                <a:cs typeface="Quicksand"/>
                <a:sym typeface="Quicksand"/>
              </a:rPr>
              <a:t>  </a:t>
            </a:r>
            <a:r>
              <a:rPr b="1" lang="en">
                <a:solidFill>
                  <a:schemeClr val="dk1"/>
                </a:solidFill>
                <a:latin typeface="Quicksand"/>
                <a:ea typeface="Quicksand"/>
                <a:cs typeface="Quicksand"/>
                <a:sym typeface="Quicksand"/>
              </a:rPr>
              <a:t>Our mission:  In the Comprehensible Classroom: To provide a space for positive collaboration to create active learning environments that foster student engagement and empowerment.</a:t>
            </a:r>
            <a:endParaRPr b="1"/>
          </a:p>
        </p:txBody>
      </p:sp>
      <p:sp>
        <p:nvSpPr>
          <p:cNvPr id="56" name="Google Shape;56;p13"/>
          <p:cNvSpPr txBox="1"/>
          <p:nvPr/>
        </p:nvSpPr>
        <p:spPr>
          <a:xfrm>
            <a:off x="5155025" y="0"/>
            <a:ext cx="3989100" cy="3546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rgbClr val="0000FF"/>
                </a:solidFill>
                <a:latin typeface="Quicksand"/>
                <a:ea typeface="Quicksand"/>
                <a:cs typeface="Quicksand"/>
                <a:sym typeface="Quicksand"/>
              </a:rPr>
              <a:t>At the end of this course students should be able to say the following “I can…” statements.</a:t>
            </a:r>
            <a:endParaRPr b="1" sz="1100">
              <a:solidFill>
                <a:schemeClr val="dk1"/>
              </a:solidFill>
              <a:latin typeface="Lora"/>
              <a:ea typeface="Lora"/>
              <a:cs typeface="Lora"/>
              <a:sym typeface="Lora"/>
            </a:endParaRPr>
          </a:p>
          <a:p>
            <a:pPr indent="-298450" lvl="0" marL="914400" rtl="0" algn="l">
              <a:lnSpc>
                <a:spcPct val="115000"/>
              </a:lnSpc>
              <a:spcBef>
                <a:spcPts val="1000"/>
              </a:spcBef>
              <a:spcAft>
                <a:spcPts val="0"/>
              </a:spcAft>
              <a:buClr>
                <a:schemeClr val="dk1"/>
              </a:buClr>
              <a:buSzPts val="1100"/>
              <a:buFont typeface="Lora"/>
              <a:buChar char="●"/>
            </a:pPr>
            <a:r>
              <a:rPr lang="en" sz="1100">
                <a:solidFill>
                  <a:schemeClr val="dk1"/>
                </a:solidFill>
                <a:latin typeface="Lora"/>
                <a:ea typeface="Lora"/>
                <a:cs typeface="Lora"/>
                <a:sym typeface="Lora"/>
              </a:rPr>
              <a:t>I can express myself freely and spontaneously, and for the most part accurately, on concrete topics and on most complex issues. </a:t>
            </a:r>
            <a:endParaRPr sz="1100">
              <a:solidFill>
                <a:schemeClr val="dk1"/>
              </a:solidFill>
              <a:latin typeface="Lora"/>
              <a:ea typeface="Lora"/>
              <a:cs typeface="Lora"/>
              <a:sym typeface="Lora"/>
            </a:endParaRPr>
          </a:p>
          <a:p>
            <a:pPr indent="-298450" lvl="0" marL="914400" rtl="0" algn="l">
              <a:lnSpc>
                <a:spcPct val="115000"/>
              </a:lnSpc>
              <a:spcBef>
                <a:spcPts val="0"/>
              </a:spcBef>
              <a:spcAft>
                <a:spcPts val="0"/>
              </a:spcAft>
              <a:buClr>
                <a:schemeClr val="dk1"/>
              </a:buClr>
              <a:buSzPts val="1100"/>
              <a:buFont typeface="Lora"/>
              <a:buChar char="●"/>
            </a:pPr>
            <a:r>
              <a:rPr lang="en" sz="1100">
                <a:solidFill>
                  <a:schemeClr val="dk1"/>
                </a:solidFill>
                <a:latin typeface="Lora"/>
                <a:ea typeface="Lora"/>
                <a:cs typeface="Lora"/>
                <a:sym typeface="Lora"/>
              </a:rPr>
              <a:t>I can deliver well-organized presentations on concrete social, academic, and professional topics. I can present detailed information about events and experiences in various time frames</a:t>
            </a:r>
            <a:endParaRPr sz="1100">
              <a:solidFill>
                <a:schemeClr val="dk1"/>
              </a:solidFill>
              <a:latin typeface="Lora"/>
              <a:ea typeface="Lora"/>
              <a:cs typeface="Lora"/>
              <a:sym typeface="Lora"/>
            </a:endParaRPr>
          </a:p>
          <a:p>
            <a:pPr indent="-298450" lvl="0" marL="914400" rtl="0" algn="l">
              <a:lnSpc>
                <a:spcPct val="115000"/>
              </a:lnSpc>
              <a:spcBef>
                <a:spcPts val="0"/>
              </a:spcBef>
              <a:spcAft>
                <a:spcPts val="0"/>
              </a:spcAft>
              <a:buClr>
                <a:schemeClr val="dk1"/>
              </a:buClr>
              <a:buSzPts val="1100"/>
              <a:buFont typeface="Lora"/>
              <a:buChar char="●"/>
            </a:pPr>
            <a:r>
              <a:rPr lang="en" sz="1100">
                <a:solidFill>
                  <a:schemeClr val="dk1"/>
                </a:solidFill>
                <a:latin typeface="Lora"/>
                <a:ea typeface="Lora"/>
                <a:cs typeface="Lora"/>
                <a:sym typeface="Lora"/>
              </a:rPr>
              <a:t>Write on a variety of general interest topics, professional, academic and personal.</a:t>
            </a:r>
            <a:endParaRPr sz="1100">
              <a:solidFill>
                <a:schemeClr val="dk1"/>
              </a:solidFill>
              <a:latin typeface="Lora"/>
              <a:ea typeface="Lora"/>
              <a:cs typeface="Lora"/>
              <a:sym typeface="Lora"/>
            </a:endParaRPr>
          </a:p>
          <a:p>
            <a:pPr indent="-298450" lvl="0" marL="914400" rtl="0" algn="l">
              <a:lnSpc>
                <a:spcPct val="115000"/>
              </a:lnSpc>
              <a:spcBef>
                <a:spcPts val="0"/>
              </a:spcBef>
              <a:spcAft>
                <a:spcPts val="0"/>
              </a:spcAft>
              <a:buClr>
                <a:schemeClr val="dk1"/>
              </a:buClr>
              <a:buSzPts val="1100"/>
              <a:buFont typeface="Lora"/>
              <a:buChar char="●"/>
            </a:pPr>
            <a:r>
              <a:rPr lang="en" sz="1100">
                <a:solidFill>
                  <a:schemeClr val="dk1"/>
                </a:solidFill>
                <a:latin typeface="Lora"/>
                <a:ea typeface="Lora"/>
                <a:cs typeface="Lora"/>
                <a:sym typeface="Lora"/>
              </a:rPr>
              <a:t>I can easily follow narrative, informational, and descriptive texts.</a:t>
            </a:r>
            <a:endParaRPr sz="1100">
              <a:solidFill>
                <a:schemeClr val="dk1"/>
              </a:solidFill>
              <a:latin typeface="Lora"/>
              <a:ea typeface="Lora"/>
              <a:cs typeface="Lora"/>
              <a:sym typeface="Lora"/>
            </a:endParaRPr>
          </a:p>
          <a:p>
            <a:pPr indent="-298450" lvl="0" marL="914400" rtl="0" algn="l">
              <a:lnSpc>
                <a:spcPct val="115000"/>
              </a:lnSpc>
              <a:spcBef>
                <a:spcPts val="0"/>
              </a:spcBef>
              <a:spcAft>
                <a:spcPts val="0"/>
              </a:spcAft>
              <a:buClr>
                <a:schemeClr val="dk1"/>
              </a:buClr>
              <a:buSzPts val="1100"/>
              <a:buFont typeface="Lora"/>
              <a:buChar char="●"/>
            </a:pPr>
            <a:r>
              <a:rPr lang="en" sz="1100">
                <a:solidFill>
                  <a:schemeClr val="dk1"/>
                </a:solidFill>
                <a:latin typeface="Lora"/>
                <a:ea typeface="Lora"/>
                <a:cs typeface="Lora"/>
                <a:sym typeface="Lora"/>
              </a:rPr>
              <a:t>I can sometimes understand extended arguments and different points of view.</a:t>
            </a:r>
            <a:endParaRPr sz="1100">
              <a:solidFill>
                <a:schemeClr val="dk1"/>
              </a:solidFill>
              <a:latin typeface="Lora"/>
              <a:ea typeface="Lora"/>
              <a:cs typeface="Lora"/>
              <a:sym typeface="Lora"/>
            </a:endParaRPr>
          </a:p>
        </p:txBody>
      </p:sp>
      <p:sp>
        <p:nvSpPr>
          <p:cNvPr id="57" name="Google Shape;57;p13"/>
          <p:cNvSpPr txBox="1"/>
          <p:nvPr/>
        </p:nvSpPr>
        <p:spPr>
          <a:xfrm>
            <a:off x="0" y="4055700"/>
            <a:ext cx="5766300" cy="979500"/>
          </a:xfrm>
          <a:prstGeom prst="rect">
            <a:avLst/>
          </a:prstGeom>
          <a:noFill/>
          <a:ln>
            <a:noFill/>
          </a:ln>
        </p:spPr>
        <p:txBody>
          <a:bodyPr anchorCtr="0" anchor="ctr" bIns="91425" lIns="91425" spcFirstLastPara="1" rIns="91425" wrap="square" tIns="91425">
            <a:noAutofit/>
          </a:bodyPr>
          <a:lstStyle/>
          <a:p>
            <a:pPr indent="0" lvl="0" marL="457200" rtl="0" algn="l">
              <a:lnSpc>
                <a:spcPct val="115000"/>
              </a:lnSpc>
              <a:spcBef>
                <a:spcPts val="1000"/>
              </a:spcBef>
              <a:spcAft>
                <a:spcPts val="0"/>
              </a:spcAft>
              <a:buNone/>
            </a:pPr>
            <a:r>
              <a:rPr i="1" lang="en" sz="1200">
                <a:solidFill>
                  <a:schemeClr val="dk1"/>
                </a:solidFill>
                <a:latin typeface="Calibri"/>
                <a:ea typeface="Calibri"/>
                <a:cs typeface="Calibri"/>
                <a:sym typeface="Calibri"/>
              </a:rPr>
              <a:t>This course is conducted in Spanish. Immersion is proven to be the most effective path to proficiency in a second language. It is normal for students to feel frustrated and lost at the beginning. Trust the process. We will have time dedicated to speaking English and clearing up misunderstandings.</a:t>
            </a:r>
            <a:endParaRPr i="1" sz="1200">
              <a:solidFill>
                <a:schemeClr val="dk1"/>
              </a:solidFill>
              <a:latin typeface="Calibri"/>
              <a:ea typeface="Calibri"/>
              <a:cs typeface="Calibri"/>
              <a:sym typeface="Calibri"/>
            </a:endParaRPr>
          </a:p>
        </p:txBody>
      </p:sp>
      <p:sp>
        <p:nvSpPr>
          <p:cNvPr id="58" name="Google Shape;58;p13"/>
          <p:cNvSpPr txBox="1"/>
          <p:nvPr/>
        </p:nvSpPr>
        <p:spPr>
          <a:xfrm>
            <a:off x="5766300" y="3488750"/>
            <a:ext cx="3194400" cy="184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Class expectations:</a:t>
            </a:r>
            <a:endParaRPr b="1"/>
          </a:p>
          <a:p>
            <a:pPr indent="-298450" lvl="0" marL="457200" rtl="0" algn="l">
              <a:spcBef>
                <a:spcPts val="0"/>
              </a:spcBef>
              <a:spcAft>
                <a:spcPts val="0"/>
              </a:spcAft>
              <a:buSzPts val="1100"/>
              <a:buAutoNum type="arabicPeriod"/>
            </a:pPr>
            <a:r>
              <a:rPr b="1" lang="en" sz="1100"/>
              <a:t>Always Respect</a:t>
            </a:r>
            <a:endParaRPr b="1" sz="1100"/>
          </a:p>
          <a:p>
            <a:pPr indent="-298450" lvl="0" marL="457200" rtl="0" algn="l">
              <a:spcBef>
                <a:spcPts val="0"/>
              </a:spcBef>
              <a:spcAft>
                <a:spcPts val="0"/>
              </a:spcAft>
              <a:buSzPts val="1100"/>
              <a:buAutoNum type="arabicPeriod"/>
            </a:pPr>
            <a:r>
              <a:rPr b="1" lang="en" sz="1100"/>
              <a:t>Always Participate</a:t>
            </a:r>
            <a:endParaRPr b="1" sz="1100"/>
          </a:p>
          <a:p>
            <a:pPr indent="-298450" lvl="0" marL="457200" rtl="0" algn="l">
              <a:spcBef>
                <a:spcPts val="0"/>
              </a:spcBef>
              <a:spcAft>
                <a:spcPts val="0"/>
              </a:spcAft>
              <a:buSzPts val="1100"/>
              <a:buAutoNum type="arabicPeriod"/>
            </a:pPr>
            <a:r>
              <a:rPr b="1" lang="en" sz="1100"/>
              <a:t>Always</a:t>
            </a:r>
            <a:r>
              <a:rPr lang="en" sz="1100"/>
              <a:t> </a:t>
            </a:r>
            <a:r>
              <a:rPr b="1" lang="en" sz="1100"/>
              <a:t>in Target Language</a:t>
            </a:r>
            <a:endParaRPr b="1" sz="1100"/>
          </a:p>
          <a:p>
            <a:pPr indent="-298450" lvl="0" marL="457200" rtl="0" algn="l">
              <a:spcBef>
                <a:spcPts val="0"/>
              </a:spcBef>
              <a:spcAft>
                <a:spcPts val="0"/>
              </a:spcAft>
              <a:buSzPts val="1100"/>
              <a:buAutoNum type="arabicPeriod"/>
            </a:pPr>
            <a:r>
              <a:rPr lang="en" sz="1100"/>
              <a:t>3 bathroom passes every 9 weeks</a:t>
            </a:r>
            <a:endParaRPr sz="1100"/>
          </a:p>
          <a:p>
            <a:pPr indent="-298450" lvl="0" marL="457200" rtl="0" algn="l">
              <a:spcBef>
                <a:spcPts val="0"/>
              </a:spcBef>
              <a:spcAft>
                <a:spcPts val="0"/>
              </a:spcAft>
              <a:buSzPts val="1100"/>
              <a:buAutoNum type="arabicPeriod"/>
            </a:pPr>
            <a:r>
              <a:rPr lang="en" sz="1100"/>
              <a:t>No food once in class.</a:t>
            </a:r>
            <a:endParaRPr sz="1100"/>
          </a:p>
          <a:p>
            <a:pPr indent="-298450" lvl="0" marL="457200" rtl="0" algn="l">
              <a:spcBef>
                <a:spcPts val="0"/>
              </a:spcBef>
              <a:spcAft>
                <a:spcPts val="0"/>
              </a:spcAft>
              <a:buSzPts val="1100"/>
              <a:buAutoNum type="arabicPeriod"/>
            </a:pPr>
            <a:r>
              <a:rPr lang="en" sz="1100"/>
              <a:t>No unauthorized cell phone use.</a:t>
            </a:r>
            <a:endParaRPr sz="1100"/>
          </a:p>
        </p:txBody>
      </p:sp>
      <p:pic>
        <p:nvPicPr>
          <p:cNvPr descr="laptop teaching" id="59" name="Google Shape;59;p13"/>
          <p:cNvPicPr preferRelativeResize="0"/>
          <p:nvPr/>
        </p:nvPicPr>
        <p:blipFill>
          <a:blip r:embed="rId4">
            <a:alphaModFix/>
          </a:blip>
          <a:stretch>
            <a:fillRect/>
          </a:stretch>
        </p:blipFill>
        <p:spPr>
          <a:xfrm>
            <a:off x="1168350" y="1415275"/>
            <a:ext cx="1598125" cy="1598125"/>
          </a:xfrm>
          <a:prstGeom prst="rect">
            <a:avLst/>
          </a:prstGeom>
          <a:noFill/>
          <a:ln>
            <a:noFill/>
          </a:ln>
        </p:spPr>
      </p:pic>
      <p:sp>
        <p:nvSpPr>
          <p:cNvPr id="60" name="Google Shape;60;p13"/>
          <p:cNvSpPr txBox="1"/>
          <p:nvPr/>
        </p:nvSpPr>
        <p:spPr>
          <a:xfrm>
            <a:off x="135725" y="2954475"/>
            <a:ext cx="3110100" cy="130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latin typeface="Calibri"/>
                <a:ea typeface="Calibri"/>
                <a:cs typeface="Calibri"/>
                <a:sym typeface="Calibri"/>
              </a:rPr>
              <a:t>Technology: Access at home needed.</a:t>
            </a:r>
            <a:endParaRPr b="1"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Use of electronic devices in class will be at the discretion of the instructor.</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Neither teacher nor school is responsible for stolen, broken or lost devices.</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49625" y="0"/>
            <a:ext cx="1317050" cy="1308500"/>
          </a:xfrm>
          <a:prstGeom prst="rect">
            <a:avLst/>
          </a:prstGeom>
          <a:noFill/>
          <a:ln>
            <a:noFill/>
          </a:ln>
        </p:spPr>
      </p:pic>
      <p:sp>
        <p:nvSpPr>
          <p:cNvPr id="66" name="Google Shape;66;p14"/>
          <p:cNvSpPr txBox="1"/>
          <p:nvPr/>
        </p:nvSpPr>
        <p:spPr>
          <a:xfrm>
            <a:off x="49625" y="1308500"/>
            <a:ext cx="2147700" cy="3666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 6 GOALS to accomplish our mission...</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To not be afraid of a second language environment</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Take risks and break down the filter (it’s ok to make mistakes)</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To be able to infer and circumlocute</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To use the second language 100% of the time</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To participate and be a part of a community</a:t>
            </a:r>
            <a:endParaRPr b="1" sz="1100">
              <a:solidFill>
                <a:srgbClr val="434343"/>
              </a:solidFill>
              <a:latin typeface="Quicksand"/>
              <a:ea typeface="Quicksand"/>
              <a:cs typeface="Quicksand"/>
              <a:sym typeface="Quicksand"/>
            </a:endParaRPr>
          </a:p>
          <a:p>
            <a:pPr indent="0" lvl="0" marL="0" rtl="0" algn="l">
              <a:lnSpc>
                <a:spcPct val="115000"/>
              </a:lnSpc>
              <a:spcBef>
                <a:spcPts val="1000"/>
              </a:spcBef>
              <a:spcAft>
                <a:spcPts val="0"/>
              </a:spcAft>
              <a:buNone/>
            </a:pPr>
            <a:r>
              <a:rPr b="1" lang="en" sz="1100">
                <a:solidFill>
                  <a:srgbClr val="434343"/>
                </a:solidFill>
                <a:latin typeface="Quicksand"/>
                <a:ea typeface="Quicksand"/>
                <a:cs typeface="Quicksand"/>
                <a:sym typeface="Quicksand"/>
              </a:rPr>
              <a:t>To cultivate intrinsic motivation and student empowerment</a:t>
            </a:r>
            <a:endParaRPr/>
          </a:p>
        </p:txBody>
      </p:sp>
      <p:sp>
        <p:nvSpPr>
          <p:cNvPr id="67" name="Google Shape;67;p14"/>
          <p:cNvSpPr txBox="1"/>
          <p:nvPr/>
        </p:nvSpPr>
        <p:spPr>
          <a:xfrm>
            <a:off x="6110425" y="3361350"/>
            <a:ext cx="3110100" cy="17820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t/>
            </a:r>
            <a:endParaRPr b="1"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b="1" lang="en" sz="1200">
                <a:solidFill>
                  <a:schemeClr val="dk1"/>
                </a:solidFill>
                <a:latin typeface="Calibri"/>
                <a:ea typeface="Calibri"/>
                <a:cs typeface="Calibri"/>
                <a:sym typeface="Calibri"/>
              </a:rPr>
              <a:t> Cheating: </a:t>
            </a:r>
            <a:r>
              <a:rPr lang="en" sz="1200">
                <a:solidFill>
                  <a:schemeClr val="dk1"/>
                </a:solidFill>
                <a:latin typeface="Calibri"/>
                <a:ea typeface="Calibri"/>
                <a:cs typeface="Calibri"/>
                <a:sym typeface="Calibri"/>
              </a:rPr>
              <a:t>Is a serious offense. Plagiarism of any kind is cheating.  Google translate or other tools used that do not reflect the child’s true growth in WL  will be seen as an act of cheating.  Zeros can and will be given for any  work that was taken from any outside source. </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solidFill>
                <a:schemeClr val="dk1"/>
              </a:solidFill>
              <a:latin typeface="Calibri"/>
              <a:ea typeface="Calibri"/>
              <a:cs typeface="Calibri"/>
              <a:sym typeface="Calibri"/>
            </a:endParaRPr>
          </a:p>
        </p:txBody>
      </p:sp>
      <p:pic>
        <p:nvPicPr>
          <p:cNvPr descr="Free vector graphic: Team, Unity, Celebration, Dance - Free Image ..." id="68" name="Google Shape;68;p14"/>
          <p:cNvPicPr preferRelativeResize="0"/>
          <p:nvPr/>
        </p:nvPicPr>
        <p:blipFill>
          <a:blip r:embed="rId4">
            <a:alphaModFix/>
          </a:blip>
          <a:stretch>
            <a:fillRect/>
          </a:stretch>
        </p:blipFill>
        <p:spPr>
          <a:xfrm>
            <a:off x="1745825" y="4335025"/>
            <a:ext cx="1438399" cy="773150"/>
          </a:xfrm>
          <a:prstGeom prst="rect">
            <a:avLst/>
          </a:prstGeom>
          <a:noFill/>
          <a:ln>
            <a:noFill/>
          </a:ln>
        </p:spPr>
      </p:pic>
      <p:sp>
        <p:nvSpPr>
          <p:cNvPr id="69" name="Google Shape;69;p14"/>
          <p:cNvSpPr txBox="1"/>
          <p:nvPr/>
        </p:nvSpPr>
        <p:spPr>
          <a:xfrm>
            <a:off x="2474925" y="2733750"/>
            <a:ext cx="3914100" cy="178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a:t>Class expectations: also read MCS expectations</a:t>
            </a:r>
            <a:endParaRPr b="1" sz="1200"/>
          </a:p>
          <a:p>
            <a:pPr indent="-298450" lvl="0" marL="457200" rtl="0" algn="l">
              <a:spcBef>
                <a:spcPts val="0"/>
              </a:spcBef>
              <a:spcAft>
                <a:spcPts val="0"/>
              </a:spcAft>
              <a:buSzPts val="1100"/>
              <a:buAutoNum type="arabicPeriod"/>
            </a:pPr>
            <a:r>
              <a:rPr b="1" lang="en" sz="1100"/>
              <a:t>Always Respect</a:t>
            </a:r>
            <a:endParaRPr b="1" sz="1100"/>
          </a:p>
          <a:p>
            <a:pPr indent="-298450" lvl="0" marL="457200" rtl="0" algn="l">
              <a:spcBef>
                <a:spcPts val="0"/>
              </a:spcBef>
              <a:spcAft>
                <a:spcPts val="0"/>
              </a:spcAft>
              <a:buSzPts val="1100"/>
              <a:buAutoNum type="arabicPeriod"/>
            </a:pPr>
            <a:r>
              <a:rPr b="1" lang="en" sz="1100"/>
              <a:t>Always Participate</a:t>
            </a:r>
            <a:endParaRPr b="1" sz="1100"/>
          </a:p>
          <a:p>
            <a:pPr indent="-298450" lvl="0" marL="457200" rtl="0" algn="l">
              <a:spcBef>
                <a:spcPts val="0"/>
              </a:spcBef>
              <a:spcAft>
                <a:spcPts val="0"/>
              </a:spcAft>
              <a:buSzPts val="1100"/>
              <a:buAutoNum type="arabicPeriod"/>
            </a:pPr>
            <a:r>
              <a:rPr b="1" lang="en" sz="1100"/>
              <a:t>Always</a:t>
            </a:r>
            <a:r>
              <a:rPr lang="en" sz="1100"/>
              <a:t> </a:t>
            </a:r>
            <a:r>
              <a:rPr b="1" lang="en" sz="1100"/>
              <a:t>in Target Language</a:t>
            </a:r>
            <a:endParaRPr b="1" sz="1100"/>
          </a:p>
          <a:p>
            <a:pPr indent="-298450" lvl="0" marL="457200" rtl="0" algn="l">
              <a:spcBef>
                <a:spcPts val="0"/>
              </a:spcBef>
              <a:spcAft>
                <a:spcPts val="0"/>
              </a:spcAft>
              <a:buSzPts val="1100"/>
              <a:buAutoNum type="arabicPeriod"/>
            </a:pPr>
            <a:r>
              <a:rPr b="1" lang="en" sz="1100"/>
              <a:t>Alwyas Prepare</a:t>
            </a:r>
            <a:endParaRPr b="1" sz="1100"/>
          </a:p>
          <a:p>
            <a:pPr indent="-298450" lvl="0" marL="457200" rtl="0" algn="l">
              <a:spcBef>
                <a:spcPts val="0"/>
              </a:spcBef>
              <a:spcAft>
                <a:spcPts val="0"/>
              </a:spcAft>
              <a:buSzPts val="1100"/>
              <a:buAutoNum type="arabicPeriod"/>
            </a:pPr>
            <a:r>
              <a:rPr lang="en" sz="1100"/>
              <a:t>3 bathroom passes every 9 weeks</a:t>
            </a:r>
            <a:endParaRPr sz="1100"/>
          </a:p>
          <a:p>
            <a:pPr indent="-298450" lvl="0" marL="457200" rtl="0" algn="l">
              <a:spcBef>
                <a:spcPts val="0"/>
              </a:spcBef>
              <a:spcAft>
                <a:spcPts val="0"/>
              </a:spcAft>
              <a:buSzPts val="1100"/>
              <a:buAutoNum type="arabicPeriod"/>
            </a:pPr>
            <a:r>
              <a:rPr lang="en" sz="1100"/>
              <a:t>No food once in class.</a:t>
            </a:r>
            <a:endParaRPr sz="1100"/>
          </a:p>
          <a:p>
            <a:pPr indent="-298450" lvl="0" marL="457200" rtl="0" algn="l">
              <a:spcBef>
                <a:spcPts val="0"/>
              </a:spcBef>
              <a:spcAft>
                <a:spcPts val="0"/>
              </a:spcAft>
              <a:buSzPts val="1100"/>
              <a:buAutoNum type="arabicPeriod"/>
            </a:pPr>
            <a:r>
              <a:rPr b="1" lang="en" sz="1100"/>
              <a:t>No unauthorized cell phone use.</a:t>
            </a:r>
            <a:endParaRPr b="1" sz="1100"/>
          </a:p>
          <a:p>
            <a:pPr indent="0" lvl="0" marL="0" rtl="0" algn="l">
              <a:spcBef>
                <a:spcPts val="0"/>
              </a:spcBef>
              <a:spcAft>
                <a:spcPts val="0"/>
              </a:spcAft>
              <a:buNone/>
            </a:pPr>
            <a:r>
              <a:t/>
            </a:r>
            <a:endParaRPr b="1" sz="1100"/>
          </a:p>
        </p:txBody>
      </p:sp>
      <p:sp>
        <p:nvSpPr>
          <p:cNvPr id="70" name="Google Shape;70;p14"/>
          <p:cNvSpPr txBox="1"/>
          <p:nvPr/>
        </p:nvSpPr>
        <p:spPr>
          <a:xfrm>
            <a:off x="2101375" y="-125650"/>
            <a:ext cx="4089600" cy="388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p>
            <a:pPr indent="0" lvl="0" marL="0" rtl="0" algn="l">
              <a:spcBef>
                <a:spcPts val="0"/>
              </a:spcBef>
              <a:spcAft>
                <a:spcPts val="0"/>
              </a:spcAft>
              <a:buClr>
                <a:schemeClr val="dk1"/>
              </a:buClr>
              <a:buSzPts val="1100"/>
              <a:buFont typeface="Arial"/>
              <a:buNone/>
            </a:pPr>
            <a:r>
              <a:rPr lang="en" sz="1100">
                <a:solidFill>
                  <a:schemeClr val="dk1"/>
                </a:solidFill>
                <a:latin typeface="Proxima Nova"/>
                <a:ea typeface="Proxima Nova"/>
                <a:cs typeface="Proxima Nova"/>
                <a:sym typeface="Proxima Nova"/>
              </a:rPr>
              <a:t>Using speaking, listening, reading and writing strategies we will explore the following topics as well as target language cultural awareness through music, literature, video and other authentic materials. These topics will be practiced in multiple time frames throughout the course. All AP themes will be explored.</a:t>
            </a:r>
            <a:endParaRPr sz="1200">
              <a:latin typeface="Proxima Nova"/>
              <a:ea typeface="Proxima Nova"/>
              <a:cs typeface="Proxima Nova"/>
              <a:sym typeface="Proxima Nova"/>
            </a:endParaRPr>
          </a:p>
          <a:p>
            <a:pPr indent="0" lvl="0" marL="0" rtl="0" algn="l">
              <a:spcBef>
                <a:spcPts val="0"/>
              </a:spcBef>
              <a:spcAft>
                <a:spcPts val="0"/>
              </a:spcAft>
              <a:buNone/>
            </a:pPr>
            <a:r>
              <a:t/>
            </a:r>
            <a:endParaRPr sz="1200">
              <a:latin typeface="Proxima Nova"/>
              <a:ea typeface="Proxima Nova"/>
              <a:cs typeface="Proxima Nova"/>
              <a:sym typeface="Proxima Nova"/>
            </a:endParaRPr>
          </a:p>
          <a:p>
            <a:pPr indent="0" lvl="0" marL="0" rtl="0" algn="l">
              <a:spcBef>
                <a:spcPts val="0"/>
              </a:spcBef>
              <a:spcAft>
                <a:spcPts val="0"/>
              </a:spcAft>
              <a:buNone/>
            </a:pPr>
            <a:r>
              <a:rPr lang="en" sz="1100">
                <a:solidFill>
                  <a:srgbClr val="FF0000"/>
                </a:solidFill>
                <a:latin typeface="Proxima Nova"/>
                <a:ea typeface="Proxima Nova"/>
                <a:cs typeface="Proxima Nova"/>
                <a:sym typeface="Proxima Nova"/>
              </a:rPr>
              <a:t>1st 9wks:</a:t>
            </a:r>
            <a:endParaRPr sz="1100">
              <a:solidFill>
                <a:srgbClr val="FF0000"/>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Relationships and our treatment of others</a:t>
            </a:r>
            <a:endParaRPr sz="1100">
              <a:solidFill>
                <a:schemeClr val="dk1"/>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Towards the future</a:t>
            </a:r>
            <a:endParaRPr sz="1100">
              <a:solidFill>
                <a:schemeClr val="dk1"/>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Home life and relationships</a:t>
            </a:r>
            <a:endParaRPr sz="1100">
              <a:solidFill>
                <a:schemeClr val="dk1"/>
              </a:solidFill>
              <a:latin typeface="Proxima Nova"/>
              <a:ea typeface="Proxima Nova"/>
              <a:cs typeface="Proxima Nova"/>
              <a:sym typeface="Proxima Nova"/>
            </a:endParaRPr>
          </a:p>
          <a:p>
            <a:pPr indent="0" lvl="0" marL="457200" rtl="0" algn="l">
              <a:spcBef>
                <a:spcPts val="0"/>
              </a:spcBef>
              <a:spcAft>
                <a:spcPts val="0"/>
              </a:spcAft>
              <a:buNone/>
            </a:pPr>
            <a:r>
              <a:t/>
            </a:r>
            <a:endParaRPr sz="1100">
              <a:solidFill>
                <a:schemeClr val="dk1"/>
              </a:solidFill>
              <a:latin typeface="Proxima Nova"/>
              <a:ea typeface="Proxima Nova"/>
              <a:cs typeface="Proxima Nova"/>
              <a:sym typeface="Proxima Nova"/>
            </a:endParaRPr>
          </a:p>
          <a:p>
            <a:pPr indent="0" lvl="0" marL="0" rtl="0" algn="l">
              <a:spcBef>
                <a:spcPts val="0"/>
              </a:spcBef>
              <a:spcAft>
                <a:spcPts val="0"/>
              </a:spcAft>
              <a:buNone/>
            </a:pPr>
            <a:r>
              <a:rPr lang="en" sz="1100">
                <a:solidFill>
                  <a:srgbClr val="FF0000"/>
                </a:solidFill>
                <a:latin typeface="Proxima Nova"/>
                <a:ea typeface="Proxima Nova"/>
                <a:cs typeface="Proxima Nova"/>
                <a:sym typeface="Proxima Nova"/>
              </a:rPr>
              <a:t>2nd 9wks</a:t>
            </a:r>
            <a:endParaRPr sz="1100">
              <a:solidFill>
                <a:srgbClr val="FF0000"/>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Beauty and esthetics lifestyles and art</a:t>
            </a:r>
            <a:endParaRPr sz="1100">
              <a:solidFill>
                <a:schemeClr val="dk1"/>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Traditions and celebrations</a:t>
            </a:r>
            <a:endParaRPr sz="1100">
              <a:solidFill>
                <a:schemeClr val="dk1"/>
              </a:solidFill>
              <a:latin typeface="Proxima Nova"/>
              <a:ea typeface="Proxima Nova"/>
              <a:cs typeface="Proxima Nova"/>
              <a:sym typeface="Proxima Nova"/>
            </a:endParaRPr>
          </a:p>
          <a:p>
            <a:pPr indent="-298450" lvl="0" marL="457200" rtl="0" algn="l">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The environment and climate issues</a:t>
            </a:r>
            <a:endParaRPr sz="1100">
              <a:solidFill>
                <a:schemeClr val="dk1"/>
              </a:solidFill>
              <a:latin typeface="Proxima Nova"/>
              <a:ea typeface="Proxima Nova"/>
              <a:cs typeface="Proxima Nova"/>
              <a:sym typeface="Proxima Nova"/>
            </a:endParaRPr>
          </a:p>
          <a:p>
            <a:pPr indent="0" lvl="0" marL="457200" rtl="0" algn="l">
              <a:spcBef>
                <a:spcPts val="0"/>
              </a:spcBef>
              <a:spcAft>
                <a:spcPts val="0"/>
              </a:spcAft>
              <a:buNone/>
            </a:pPr>
            <a:r>
              <a:t/>
            </a:r>
            <a:endParaRPr sz="1200">
              <a:latin typeface="Proxima Nova"/>
              <a:ea typeface="Proxima Nova"/>
              <a:cs typeface="Proxima Nova"/>
              <a:sym typeface="Proxima Nova"/>
            </a:endParaRPr>
          </a:p>
          <a:p>
            <a:pPr indent="0" lvl="0" marL="0" rtl="0" algn="l">
              <a:spcBef>
                <a:spcPts val="0"/>
              </a:spcBef>
              <a:spcAft>
                <a:spcPts val="0"/>
              </a:spcAft>
              <a:buNone/>
            </a:pPr>
            <a:r>
              <a:t/>
            </a:r>
            <a:endParaRPr sz="1200">
              <a:latin typeface="Proxima Nova"/>
              <a:ea typeface="Proxima Nova"/>
              <a:cs typeface="Proxima Nova"/>
              <a:sym typeface="Proxima Nova"/>
            </a:endParaRPr>
          </a:p>
        </p:txBody>
      </p:sp>
      <p:sp>
        <p:nvSpPr>
          <p:cNvPr id="71" name="Google Shape;71;p14"/>
          <p:cNvSpPr txBox="1"/>
          <p:nvPr/>
        </p:nvSpPr>
        <p:spPr>
          <a:xfrm>
            <a:off x="6110425" y="115000"/>
            <a:ext cx="3033600" cy="1402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Late assignments due to technology problems will be treated as any other late assignment and deductions and/or no credit given will be determined on a case by case basis.</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 If you do not have internet access at home, please see me for an individual plan.</a:t>
            </a:r>
            <a:endParaRPr sz="1600"/>
          </a:p>
        </p:txBody>
      </p:sp>
      <p:pic>
        <p:nvPicPr>
          <p:cNvPr descr="Clientmoji" id="72" name="Google Shape;72;p14"/>
          <p:cNvPicPr preferRelativeResize="0"/>
          <p:nvPr/>
        </p:nvPicPr>
        <p:blipFill>
          <a:blip r:embed="rId5">
            <a:alphaModFix/>
          </a:blip>
          <a:stretch>
            <a:fillRect/>
          </a:stretch>
        </p:blipFill>
        <p:spPr>
          <a:xfrm>
            <a:off x="6473538" y="1517500"/>
            <a:ext cx="2307375" cy="23073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